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6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719" r:id="rId66"/>
    <p:sldId id="766" r:id="rId67"/>
    <p:sldId id="734" r:id="rId68"/>
    <p:sldId id="732" r:id="rId69"/>
    <p:sldId id="720" r:id="rId70"/>
    <p:sldId id="811" r:id="rId71"/>
    <p:sldId id="812" r:id="rId72"/>
    <p:sldId id="768" r:id="rId73"/>
    <p:sldId id="813" r:id="rId74"/>
    <p:sldId id="814" r:id="rId7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093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216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commentAuthors" Target="commentAuthors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9226928"/>
        <c:axId val="-78558720"/>
      </c:barChart>
      <c:catAx>
        <c:axId val="-3922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78558720"/>
        <c:crosses val="autoZero"/>
        <c:auto val="1"/>
        <c:lblAlgn val="ctr"/>
        <c:lblOffset val="100"/>
        <c:noMultiLvlLbl val="0"/>
      </c:catAx>
      <c:valAx>
        <c:axId val="-7855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39226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18E1E6-845E-AF49-8CC9-817E3BB1887C}" type="presOf" srcId="{A9871D5A-5660-0D43-8A13-9E9419838753}" destId="{6334819E-9DAA-DB40-A726-C6BCBE31BBFD}" srcOrd="0" destOrd="0" presId="urn:microsoft.com/office/officeart/2005/8/layout/pyramid4"/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62CC7E52-91DE-B44C-83FC-FB1EC97B1D5B}" type="presOf" srcId="{3E8F932C-1FB5-6E4F-88F8-66046DDD68F1}" destId="{8419FEE2-1286-6148-8E6E-F32B2FD0B231}" srcOrd="0" destOrd="0" presId="urn:microsoft.com/office/officeart/2005/8/layout/pyramid4"/>
    <dgm:cxn modelId="{5DF2AE37-FCD1-D54E-9861-E2026908636B}" type="presOf" srcId="{AFF09982-0F4D-494B-9D40-D6D1C78FB0B9}" destId="{83A3451A-BDB5-4348-9291-3A6EC4EE6032}" srcOrd="0" destOrd="0" presId="urn:microsoft.com/office/officeart/2005/8/layout/pyramid4"/>
    <dgm:cxn modelId="{B2F6C451-FB06-9547-818B-8C04623A5115}" type="presOf" srcId="{9C2410A1-7241-4041-A590-68D05C86558B}" destId="{2C60184F-FD89-AE4A-BA84-0D63045333DE}" srcOrd="0" destOrd="0" presId="urn:microsoft.com/office/officeart/2005/8/layout/pyramid4"/>
    <dgm:cxn modelId="{A2DC153E-3D7C-D64D-9554-0D517C4A3A13}" type="presOf" srcId="{12ED873F-BD82-184D-9B78-F7F01B2FFE68}" destId="{C1E1C947-7703-4942-ACC9-93F1DA20FE1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81D17884-CE28-6A4B-8CA2-018662348378}" type="presParOf" srcId="{2C60184F-FD89-AE4A-BA84-0D63045333DE}" destId="{C1E1C947-7703-4942-ACC9-93F1DA20FE1D}" srcOrd="0" destOrd="0" presId="urn:microsoft.com/office/officeart/2005/8/layout/pyramid4"/>
    <dgm:cxn modelId="{9C92E610-4A57-A341-8CEB-B2D72A2A6F3D}" type="presParOf" srcId="{2C60184F-FD89-AE4A-BA84-0D63045333DE}" destId="{8419FEE2-1286-6148-8E6E-F32B2FD0B231}" srcOrd="1" destOrd="0" presId="urn:microsoft.com/office/officeart/2005/8/layout/pyramid4"/>
    <dgm:cxn modelId="{9C305D78-F562-954E-A6A6-2ED911192472}" type="presParOf" srcId="{2C60184F-FD89-AE4A-BA84-0D63045333DE}" destId="{83A3451A-BDB5-4348-9291-3A6EC4EE6032}" srcOrd="2" destOrd="0" presId="urn:microsoft.com/office/officeart/2005/8/layout/pyramid4"/>
    <dgm:cxn modelId="{39F9D395-F3C4-334E-9237-569CFCC162BA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私が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として採用された理由でもあります。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さらにこれは、社内外の関係者にも当てはまるプラクティスです。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の場合、そもそも関係者全てを特定できていないなどの課題があり、バリューストリームマップではなく、こうした不安の聞き取りから始めています。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皆さん大好き</a:t>
            </a:r>
            <a:r>
              <a:rPr kumimoji="1" lang="en-US" altLang="ja-JP" dirty="0" smtClean="0"/>
              <a:t>Microservices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３つ、言わせてください。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1018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最後の項目、優秀なメンバーの「人力」でなんとかしてきたということがポイントです。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急成長によるひずみが、いま現れてきています。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2018年4月12日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2018年4月12日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4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5.png"/><Relationship Id="rId10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4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2018年4月12日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個人</a:t>
            </a:r>
            <a:r>
              <a:rPr lang="ja-JP" altLang="en-US" sz="6000" b="1" dirty="0">
                <a:solidFill>
                  <a:srgbClr val="0AC200"/>
                </a:solidFill>
              </a:rPr>
              <a:t>・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 dirty="0">
                <a:solidFill>
                  <a:srgbClr val="0AC200"/>
                </a:solidFill>
              </a:rPr>
              <a:t>を回避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（打合せ追加）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</a:t>
            </a:r>
            <a:r>
              <a:rPr lang="ja-JP" altLang="en-US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6000" dirty="0">
                <a:solidFill>
                  <a:srgbClr val="0AC200"/>
                </a:solidFill>
              </a:rPr>
              <a:t>具体的</a:t>
            </a:r>
            <a:r>
              <a:rPr lang="ja-JP" altLang="en-US" sz="6000" dirty="0" smtClean="0">
                <a:solidFill>
                  <a:srgbClr val="0AC200"/>
                </a:solidFill>
              </a:rPr>
              <a:t>事例</a:t>
            </a:r>
            <a:endParaRPr lang="en-US" altLang="ja-JP" sz="6000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dirty="0" smtClean="0">
                <a:solidFill>
                  <a:srgbClr val="0AC200"/>
                </a:solidFill>
              </a:rPr>
              <a:t>＆プラクティス</a:t>
            </a:r>
            <a:endParaRPr lang="en-US" altLang="ja-JP" sz="6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549484"/>
            <a:ext cx="1080000" cy="66246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過去の障害事例を入手→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次の改善のヒント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</a:rPr>
              <a:t>自動テスト</a:t>
            </a:r>
            <a:r>
              <a:rPr lang="ja-JP" altLang="en-US" sz="2800" dirty="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dirty="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 dirty="0">
                <a:solidFill>
                  <a:srgbClr val="0AC200"/>
                </a:solidFill>
              </a:rPr>
              <a:t>シンプルな</a:t>
            </a:r>
            <a:r>
              <a:rPr lang="ja-JP" altLang="en-US" sz="2800" dirty="0" smtClean="0">
                <a:solidFill>
                  <a:srgbClr val="0AC200"/>
                </a:solidFill>
              </a:rPr>
              <a:t>施策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dirty="0" smtClean="0"/>
              <a:t>前提／背景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→本番障害増加に対して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個人</a:t>
            </a:r>
            <a:r>
              <a:rPr lang="ja-JP" altLang="en-US" sz="6000" b="1" dirty="0">
                <a:solidFill>
                  <a:srgbClr val="0AC200"/>
                </a:solidFill>
              </a:rPr>
              <a:t>・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 dirty="0">
                <a:solidFill>
                  <a:srgbClr val="0AC200"/>
                </a:solidFill>
              </a:rPr>
              <a:t>を回避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Hack</a:t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everything!</a:t>
            </a:r>
            <a:endParaRPr kumimoji="1" lang="ja-JP" altLang="en-US" sz="8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And</a:t>
            </a:r>
            <a:r>
              <a:rPr lang="mr-IN" altLang="ja-JP" sz="8000" b="1" dirty="0" smtClean="0">
                <a:solidFill>
                  <a:srgbClr val="0AC200"/>
                </a:solidFill>
              </a:rPr>
              <a:t>…</a:t>
            </a:r>
            <a:r>
              <a:rPr lang="en-US" altLang="ja-JP" sz="8000" b="1" dirty="0" smtClean="0">
                <a:solidFill>
                  <a:srgbClr val="0AC200"/>
                </a:solidFill>
              </a:rPr>
              <a:t/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Be happy!</a:t>
            </a:r>
            <a:endParaRPr kumimoji="1" lang="ja-JP" altLang="en-US" sz="8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3464</TotalTime>
  <Words>2544</Words>
  <Application>Microsoft Macintosh PowerPoint</Application>
  <PresentationFormat>画面に合わせる (4:3)</PresentationFormat>
  <Paragraphs>625</Paragraphs>
  <Slides>73</Slides>
  <Notes>69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73</vt:i4>
      </vt:variant>
    </vt:vector>
  </HeadingPairs>
  <TitlesOfParts>
    <vt:vector size="82" baseType="lpstr">
      <vt:lpstr>Arial</vt:lpstr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改善を推進する理由</vt:lpstr>
      <vt:lpstr>改善のトライアングル</vt:lpstr>
      <vt:lpstr>3つのKPI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5821</cp:revision>
  <dcterms:created xsi:type="dcterms:W3CDTF">2016-11-21T06:16:44Z</dcterms:created>
  <dcterms:modified xsi:type="dcterms:W3CDTF">2018-04-12T09:36:19Z</dcterms:modified>
</cp:coreProperties>
</file>